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70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640792-2525-4CAA-9764-F57FF63384C7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DD4BEE-1853-4404-8EAA-6A9C9ADE344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11. На протяжении XVIII и XIX веков государство постоянно расширялось и присоединило такие территории и регионы как: Прибалтика; Северное Причерноморье; Кавказ; Финляндия; Средняя Азия; </a:t>
            </a:r>
            <a:r>
              <a:rPr lang="ru-RU" sz="1200" b="1" dirty="0" smtClean="0">
                <a:effectLst/>
                <a:latin typeface="Times New Roman"/>
                <a:ea typeface="Calibri"/>
                <a:cs typeface="Times New Roman"/>
              </a:rPr>
              <a:t>в ходе разделов Речи </a:t>
            </a:r>
            <a:r>
              <a:rPr lang="ru-RU" sz="1200" b="1" dirty="0" err="1" smtClean="0">
                <a:effectLst/>
                <a:latin typeface="Times New Roman"/>
                <a:ea typeface="Calibri"/>
                <a:cs typeface="Times New Roman"/>
              </a:rPr>
              <a:t>Посполитой</a:t>
            </a:r>
            <a:r>
              <a:rPr lang="ru-RU" sz="1200" b="1" dirty="0" smtClean="0">
                <a:effectLst/>
                <a:latin typeface="Times New Roman"/>
                <a:ea typeface="Calibri"/>
                <a:cs typeface="Times New Roman"/>
              </a:rPr>
              <a:t> Россия установила контроль над всеми бывшими землями Руси, за исключением Галиции.</a:t>
            </a: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	В результате русско-турецких войн во второй половине XVIII века.— обширный историко-культурный регион в Северном Причерноморье (</a:t>
            </a:r>
            <a:r>
              <a:rPr lang="ru-RU" sz="1200" dirty="0" err="1" smtClean="0">
                <a:effectLst/>
                <a:latin typeface="Times New Roman"/>
                <a:ea typeface="Calibri"/>
                <a:cs typeface="Times New Roman"/>
              </a:rPr>
              <a:t>Новороссия</a:t>
            </a: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) был присоединён к Российской империи Свойственные </a:t>
            </a:r>
            <a:r>
              <a:rPr lang="ru-RU" sz="1200" dirty="0" err="1" smtClean="0">
                <a:effectLst/>
                <a:latin typeface="Times New Roman"/>
                <a:ea typeface="Calibri"/>
                <a:cs typeface="Times New Roman"/>
              </a:rPr>
              <a:t>Новороссии</a:t>
            </a: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 население, инфраструктура и образ жизни сформировались на протяжении сравнительно короткого отрезка истории, а сам регион превратился из неосвоенной степи с редкими кочевьями в мощный промышленный район, ставший становым хребтом экономики сначала Российской империи, затем — Украинской ССР.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	</a:t>
            </a:r>
            <a:r>
              <a:rPr lang="ru-RU" sz="1200" i="1" dirty="0" smtClean="0">
                <a:effectLst/>
                <a:latin typeface="Times New Roman"/>
                <a:ea typeface="Calibri"/>
                <a:cs typeface="Times New Roman"/>
              </a:rPr>
              <a:t>В своем обращении Президент отмечает: «…в XVIII веке за этот город  (Очаков) сражались солдаты Александра Суворова. Благодаря их мужеству он вошёл в состав России. Тогда же, в XVIII веке, земли Причерноморья, присоединённые к России в результате войн с Османской империей, получили название </a:t>
            </a:r>
            <a:r>
              <a:rPr lang="ru-RU" sz="1200" i="1" dirty="0" err="1" smtClean="0">
                <a:effectLst/>
                <a:latin typeface="Times New Roman"/>
                <a:ea typeface="Calibri"/>
                <a:cs typeface="Times New Roman"/>
              </a:rPr>
              <a:t>Новороссия</a:t>
            </a:r>
            <a:r>
              <a:rPr lang="ru-RU" sz="1200" i="1" dirty="0" smtClean="0">
                <a:effectLst/>
                <a:latin typeface="Times New Roman"/>
                <a:ea typeface="Calibri"/>
                <a:cs typeface="Times New Roman"/>
              </a:rPr>
              <a:t>. Сейчас эти вехи истории пытаются предать забвению, как и имена государственных военных деятелей Российской империи, без чьих трудов не было бы у современной Украины многих крупных городов и даже самого выхода к Чёрному морю.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	</a:t>
            </a:r>
            <a:r>
              <a:rPr lang="ru-RU" sz="1200" i="1" dirty="0" smtClean="0">
                <a:effectLst/>
                <a:latin typeface="Times New Roman"/>
                <a:ea typeface="Calibri"/>
                <a:cs typeface="Times New Roman"/>
              </a:rPr>
              <a:t>Недавно в Полтаве снесли памятник Александру Суворову. Что тут скажешь? Отказываетесь от собственного прошлого? От так называемого колониального наследия Российской империи? Ну, тогда будьте здесь последовательны».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i="1" dirty="0" smtClean="0">
                <a:effectLst/>
                <a:latin typeface="Times New Roman"/>
                <a:ea typeface="Calibri"/>
                <a:cs typeface="Times New Roman"/>
              </a:rPr>
              <a:t> 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	В 2014 году термин «</a:t>
            </a:r>
            <a:r>
              <a:rPr lang="ru-RU" sz="1200" dirty="0" err="1" smtClean="0">
                <a:effectLst/>
                <a:latin typeface="Times New Roman"/>
                <a:ea typeface="Calibri"/>
                <a:cs typeface="Times New Roman"/>
              </a:rPr>
              <a:t>Новороссия</a:t>
            </a: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» получил новое распространение в ходе пророссийских протестов на Юго-Востоке Украины. После начала вооружённого конфликта на востоке Украины под историческим названием «</a:t>
            </a:r>
            <a:r>
              <a:rPr lang="ru-RU" sz="1200" dirty="0" err="1" smtClean="0">
                <a:effectLst/>
                <a:latin typeface="Times New Roman"/>
                <a:ea typeface="Calibri"/>
                <a:cs typeface="Times New Roman"/>
              </a:rPr>
              <a:t>Новороссия</a:t>
            </a: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» выступал конфедеративный союз Донецкой и Луганской Народных Республик.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1050" dirty="0">
              <a:effectLst/>
              <a:latin typeface="+mn-lt"/>
              <a:ea typeface="Calibri"/>
              <a:cs typeface="Times New Roman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BE5A14-F312-4BBE-8A0A-D003751CC3F0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26292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20. В 1948 году из Румынии в состав Украинской ССР были переданы черноморский остров Змеиный и ряд небольших островов в дельте Дуная.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21. В 1954 году произошла передача Крымской области из состава РСФСР в состав УССР. Крым был возвращен в 2014 году. 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BE5A14-F312-4BBE-8A0A-D003751CC3F0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26292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23. В 2004 и 2014 годах на Украине произошли цветные революции.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марте 2014 года Россия присоединила Крым. С апреля 2014 года на востоке Украины продолжается вооружённый конфликт.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BE5A14-F312-4BBE-8A0A-D003751CC3F0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26292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24. 21 февраля 2022 года в своем Обращении Президент Российской Федерации подтвердил признание независимости и суверенитета Донецкой Народной Республики и Луганской Народной Республики.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своем обращении В.В. Путин подчеркнул: «А от тех, кто захватил и удерживает власть в Киеве, мы требуем незамедлительно прекратить боевые действия. В противном случае вся ответственность за возможное продолжение кровопролития будет целиком и полностью на совести правящего на территории Украины режима».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BE5A14-F312-4BBE-8A0A-D003751CC3F0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2629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12. К началу XX века страна находилась в состоянии политического, социального и экономического кризиса, потерпела поражение в войне с Японией. Под влиянием революции 1905 года власть пошла на воссоздание парламента, признание основных прав и свобод и частной собственности на землю. </a:t>
            </a:r>
            <a:endParaRPr lang="ru-RU" sz="1050" dirty="0">
              <a:effectLst/>
              <a:latin typeface="+mn-lt"/>
              <a:ea typeface="Calibri"/>
              <a:cs typeface="Times New Roman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BE5A14-F312-4BBE-8A0A-D003751CC3F0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2629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13. Участие России в Первой мировой войне обострило проблемы внутри государства, что в конечном счёте привело к революции 1917 года и началу Гражданской войны. 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Февральская революция 1917 года привела к заметному усилению сепаратизма, в первую очередь польского, украинского и финского. 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 </a:t>
            </a:r>
            <a:endParaRPr lang="ru-RU" sz="1050" dirty="0">
              <a:effectLst/>
              <a:latin typeface="+mn-lt"/>
              <a:ea typeface="Calibri"/>
              <a:cs typeface="Times New Roman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BE5A14-F312-4BBE-8A0A-D003751CC3F0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2629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14. Ситуация в Украине. 4 марта 1917 года в Киеве на собрании представителей политических, общественных, культурных и профессиональных организаций было объявлено о создании </a:t>
            </a:r>
            <a:r>
              <a:rPr lang="ru-RU" sz="1200" b="1" dirty="0" smtClean="0">
                <a:effectLst/>
                <a:latin typeface="Times New Roman"/>
                <a:ea typeface="Calibri"/>
                <a:cs typeface="Times New Roman"/>
              </a:rPr>
              <a:t>Украинской центральной рады.</a:t>
            </a: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	В апреле на Всеукраинском национальном съезде, обсудившем вопросы национально-территориальной автономии Украины, было принято решение о выработке проекта автономного статуса Украины и сформирован орган исполнительной власти.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	С 21 сентября по 28 сентября 1917 года по инициативе Украинской Центральной Рады в Киеве прошёл Съезд народов России, представленный в основном сепаратистскими движениями. Основным вопросом, обсуждаемым на съезде, был вопрос федеративного устройства России.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1050" dirty="0">
              <a:effectLst/>
              <a:latin typeface="+mn-lt"/>
              <a:ea typeface="Calibri"/>
              <a:cs typeface="Times New Roman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BE5A14-F312-4BBE-8A0A-D003751CC3F0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6292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15. После Октябрьской революции 1917 года произошёл новый мощный всплеск сепаратизма, и была провозглашена, в частности, независимость Финляндии. Попытки большевистского правительства вернуть контроль над фактически отпавшими западными национальными окраинами (Финляндия, Украина, Эстония и т. д.) </a:t>
            </a:r>
            <a:r>
              <a:rPr lang="ru-RU" sz="1200" b="1" dirty="0" smtClean="0">
                <a:effectLst/>
                <a:latin typeface="Times New Roman"/>
                <a:ea typeface="Calibri"/>
                <a:cs typeface="Times New Roman"/>
              </a:rPr>
              <a:t>рушатся в ходе германского наступления весной 1918 года.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	Этому способствовало подписание 27 января 1918 года сепаратного мирного договора, между Украинской Народной Республикой и Центральными державами в Брест-</a:t>
            </a:r>
            <a:r>
              <a:rPr lang="ru-RU" sz="1200" dirty="0" err="1" smtClean="0">
                <a:effectLst/>
                <a:latin typeface="Times New Roman"/>
                <a:ea typeface="Calibri"/>
                <a:cs typeface="Times New Roman"/>
              </a:rPr>
              <a:t>Литовске</a:t>
            </a: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, по сути, открыв дорогу германским войскам на свою территорию. Центральными державами признавался суверенитет УНР. В обмен на это УНР обязалась не вступать в союзы, направленные против Центральных держав, и поставлять Центральным державам продовольствие и сырьё.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	(Что происходило в это время в Киеве хорошо описано в романе М. Булгакова «Белая гвардия»). 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 </a:t>
            </a:r>
            <a:endParaRPr lang="ru-RU" sz="1050" dirty="0">
              <a:effectLst/>
              <a:latin typeface="+mn-lt"/>
              <a:ea typeface="Calibri"/>
              <a:cs typeface="Times New Roman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BE5A14-F312-4BBE-8A0A-D003751CC3F0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26292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16. Большевики вынуждены были в ответ в декабре 1917 года создать в Харькове — Украинскую Народную Республику Советов. 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	Последующая Гражданская война завершились установлением советской власти и образованием Украинской ССР, занимавшей большую часть территории современной Украины. В 1922 году Украинская ССР стала одним из государств-основателей СССР.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1050" dirty="0">
              <a:effectLst/>
              <a:latin typeface="+mn-lt"/>
              <a:ea typeface="Calibri"/>
              <a:cs typeface="Times New Roman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BE5A14-F312-4BBE-8A0A-D003751CC3F0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6292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17. Осенью 1939 года с началом Второй мировой войны Западная Украина по договорённостям СССР с Германией была занята Красной Армией и присоединена к УССР.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BE5A14-F312-4BBE-8A0A-D003751CC3F0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26292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18. В 1940 году по договорённости с Румынией к УССР была присоединена южная часть Бессарабии, Северная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Буковина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Область Герца. одновременно в состав новообразованной Молдавской ССР из состава Украинской ССР была передана значительная часть упразднённой Молдавской АССР. 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BE5A14-F312-4BBE-8A0A-D003751CC3F0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26292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19. В 1945 году в состав Украины было включено Закарпатье, а в 1946 году в состав Польши был передан Перемышль. 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BE5A14-F312-4BBE-8A0A-D003751CC3F0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2629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04835-CCAD-415D-951D-DE6A4E3A5F99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C9EC-0C6D-468A-ABD0-07570E80A3A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04835-CCAD-415D-951D-DE6A4E3A5F99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C9EC-0C6D-468A-ABD0-07570E80A3A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04835-CCAD-415D-951D-DE6A4E3A5F99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C9EC-0C6D-468A-ABD0-07570E80A3A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04835-CCAD-415D-951D-DE6A4E3A5F99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C9EC-0C6D-468A-ABD0-07570E80A3A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04835-CCAD-415D-951D-DE6A4E3A5F99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C9EC-0C6D-468A-ABD0-07570E80A3A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04835-CCAD-415D-951D-DE6A4E3A5F99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C9EC-0C6D-468A-ABD0-07570E80A3A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04835-CCAD-415D-951D-DE6A4E3A5F99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C9EC-0C6D-468A-ABD0-07570E80A3A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04835-CCAD-415D-951D-DE6A4E3A5F99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C9EC-0C6D-468A-ABD0-07570E80A3A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04835-CCAD-415D-951D-DE6A4E3A5F99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C9EC-0C6D-468A-ABD0-07570E80A3A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04835-CCAD-415D-951D-DE6A4E3A5F99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C9EC-0C6D-468A-ABD0-07570E80A3A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04835-CCAD-415D-951D-DE6A4E3A5F99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C9EC-0C6D-468A-ABD0-07570E80A3A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204835-CCAD-415D-951D-DE6A4E3A5F99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E3C9EC-0C6D-468A-ABD0-07570E80A3A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5471788"/>
            <a:ext cx="8712968" cy="1293988"/>
          </a:xfrm>
        </p:spPr>
        <p:txBody>
          <a:bodyPr/>
          <a:lstStyle/>
          <a:p>
            <a:r>
              <a:rPr lang="ru-RU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Новороссия</a:t>
            </a:r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как часть Русского Мира</a:t>
            </a:r>
          </a:p>
          <a:p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Русскому Миру 1160 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лет - часть 2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Users\user1\Desktop\Русский мир\Вечная Россия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029"/>
          <a:stretch/>
        </p:blipFill>
        <p:spPr bwMode="auto">
          <a:xfrm>
            <a:off x="4268" y="-30462"/>
            <a:ext cx="9173210" cy="550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5464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2514" y="5949280"/>
            <a:ext cx="8964488" cy="7287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В </a:t>
            </a:r>
            <a:r>
              <a:rPr lang="ru-RU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1945 году 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в состав Украины было включено </a:t>
            </a:r>
            <a:r>
              <a:rPr lang="ru-RU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Закарпатье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, а </a:t>
            </a:r>
            <a:r>
              <a:rPr lang="ru-RU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в 1946 году </a:t>
            </a:r>
            <a:r>
              <a:rPr lang="ru-RU" sz="2000" i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в состав Польши был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передан Перемышль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. 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190"/>
          <a:stretch/>
        </p:blipFill>
        <p:spPr bwMode="auto">
          <a:xfrm>
            <a:off x="179512" y="144867"/>
            <a:ext cx="8379817" cy="5660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Скругленная соединительная линия 7"/>
          <p:cNvCxnSpPr/>
          <p:nvPr/>
        </p:nvCxnSpPr>
        <p:spPr>
          <a:xfrm rot="10800000">
            <a:off x="1115616" y="2420890"/>
            <a:ext cx="4608512" cy="3528390"/>
          </a:xfrm>
          <a:prstGeom prst="curvedConnector3">
            <a:avLst>
              <a:gd name="adj1" fmla="val 50000"/>
            </a:avLst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Скругленная соединительная линия 8"/>
          <p:cNvCxnSpPr/>
          <p:nvPr/>
        </p:nvCxnSpPr>
        <p:spPr>
          <a:xfrm rot="10800000">
            <a:off x="1259632" y="1412777"/>
            <a:ext cx="6336704" cy="4536505"/>
          </a:xfrm>
          <a:prstGeom prst="curvedConnector3">
            <a:avLst>
              <a:gd name="adj1" fmla="val 50000"/>
            </a:avLst>
          </a:prstGeom>
          <a:ln w="5715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36076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4887" y="5373216"/>
            <a:ext cx="89644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1948 году </a:t>
            </a:r>
            <a:r>
              <a:rPr lang="ru-RU" sz="2000" dirty="0"/>
              <a:t>из Румынии в состав Украинской ССР были переданы черноморский </a:t>
            </a:r>
            <a:r>
              <a:rPr lang="ru-RU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остров Змеиный </a:t>
            </a:r>
            <a:r>
              <a:rPr lang="ru-RU" sz="2000" dirty="0"/>
              <a:t>и ряд небольших </a:t>
            </a:r>
            <a:r>
              <a:rPr lang="ru-RU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островов в дельте Дуная</a:t>
            </a:r>
            <a:r>
              <a:rPr lang="ru-RU" sz="2000" dirty="0"/>
              <a:t>. </a:t>
            </a:r>
          </a:p>
          <a:p>
            <a: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1954 году </a:t>
            </a:r>
            <a:r>
              <a:rPr lang="ru-RU" sz="2000" dirty="0"/>
              <a:t>произошла передача </a:t>
            </a:r>
            <a:r>
              <a:rPr lang="ru-RU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Крымской области </a:t>
            </a:r>
            <a:r>
              <a:rPr lang="ru-RU" sz="2000" dirty="0"/>
              <a:t>из состава РСФСР в состав УССР. Крым был возвращен в 2014 году. 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190"/>
          <a:stretch/>
        </p:blipFill>
        <p:spPr bwMode="auto">
          <a:xfrm>
            <a:off x="179513" y="144867"/>
            <a:ext cx="7560840" cy="5107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Скругленная соединительная линия 7"/>
          <p:cNvCxnSpPr>
            <a:stCxn id="5" idx="0"/>
          </p:cNvCxnSpPr>
          <p:nvPr/>
        </p:nvCxnSpPr>
        <p:spPr>
          <a:xfrm rot="16200000" flipV="1">
            <a:off x="3909059" y="4645143"/>
            <a:ext cx="670935" cy="785211"/>
          </a:xfrm>
          <a:prstGeom prst="curvedConnector2">
            <a:avLst/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Скругленная соединительная линия 8"/>
          <p:cNvCxnSpPr/>
          <p:nvPr/>
        </p:nvCxnSpPr>
        <p:spPr>
          <a:xfrm rot="5400000" flipH="1" flipV="1">
            <a:off x="4704585" y="4664568"/>
            <a:ext cx="886958" cy="288031"/>
          </a:xfrm>
          <a:prstGeom prst="curvedConnector3">
            <a:avLst>
              <a:gd name="adj1" fmla="val 50000"/>
            </a:avLst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0564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36512" y="6021288"/>
            <a:ext cx="93965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 smtClean="0"/>
          </a:p>
          <a:p>
            <a:r>
              <a:rPr lang="ru-RU" sz="2000" dirty="0" smtClean="0">
                <a:solidFill>
                  <a:srgbClr val="C00000"/>
                </a:solidFill>
              </a:rPr>
              <a:t>В </a:t>
            </a:r>
            <a:r>
              <a:rPr lang="ru-RU" sz="2000" dirty="0">
                <a:solidFill>
                  <a:srgbClr val="C00000"/>
                </a:solidFill>
              </a:rPr>
              <a:t>марте 2014 года </a:t>
            </a:r>
            <a:r>
              <a:rPr lang="ru-RU" sz="2000" dirty="0" smtClean="0">
                <a:solidFill>
                  <a:srgbClr val="C00000"/>
                </a:solidFill>
              </a:rPr>
              <a:t>в Крыму состоялся референдум. Крым вернулся  в состав России.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0019" y="116632"/>
            <a:ext cx="4026024" cy="301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63645" y="129728"/>
            <a:ext cx="4500843" cy="3006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0020" y="3166060"/>
            <a:ext cx="879446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prstClr val="black"/>
                </a:solidFill>
              </a:rPr>
              <a:t>В 2004 и 2014 годах на Украине произошли цветные </a:t>
            </a:r>
            <a:r>
              <a:rPr lang="ru-RU" sz="2000" dirty="0" smtClean="0">
                <a:solidFill>
                  <a:prstClr val="black"/>
                </a:solidFill>
              </a:rPr>
              <a:t>революции</a:t>
            </a:r>
          </a:p>
          <a:p>
            <a:pPr lvl="0" algn="ctr"/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</a:t>
            </a:r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апреля 2014 года на востоке Украины продолжается вооружённый </a:t>
            </a:r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конфликт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0217" y="3933056"/>
            <a:ext cx="3749735" cy="2390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69075" y="3931393"/>
            <a:ext cx="4251397" cy="2392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3144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69730" y="188640"/>
            <a:ext cx="483877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 февраля 2022 года </a:t>
            </a:r>
            <a:r>
              <a:rPr lang="ru-RU" sz="2000" dirty="0" smtClean="0">
                <a:solidFill>
                  <a:prstClr val="black"/>
                </a:solidFill>
              </a:rPr>
              <a:t>Россия признала независимость </a:t>
            </a:r>
            <a:r>
              <a:rPr lang="ru-RU" sz="2000" dirty="0">
                <a:solidFill>
                  <a:prstClr val="black"/>
                </a:solidFill>
              </a:rPr>
              <a:t>и </a:t>
            </a:r>
            <a:r>
              <a:rPr lang="ru-RU" sz="2000" dirty="0" smtClean="0">
                <a:solidFill>
                  <a:prstClr val="black"/>
                </a:solidFill>
              </a:rPr>
              <a:t>суверенитет </a:t>
            </a:r>
          </a:p>
          <a:p>
            <a:pPr algn="ctr"/>
            <a: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Донецкой </a:t>
            </a:r>
            <a:r>
              <a:rPr lang="ru-RU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Народной Республики </a:t>
            </a:r>
            <a: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/>
              <a:t>и</a:t>
            </a:r>
            <a: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Луганской Народной Республики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0020" y="188640"/>
            <a:ext cx="3955694" cy="3955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0020" y="4221088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В своем </a:t>
            </a:r>
            <a:r>
              <a:rPr lang="ru-RU" dirty="0" smtClean="0"/>
              <a:t>обращении к российскому народу президент России В.В</a:t>
            </a:r>
            <a:r>
              <a:rPr lang="ru-RU" dirty="0"/>
              <a:t>. Путин подчеркнул: </a:t>
            </a:r>
            <a:endParaRPr lang="ru-RU" dirty="0" smtClean="0"/>
          </a:p>
          <a:p>
            <a:r>
              <a:rPr lang="ru-RU" dirty="0" smtClean="0"/>
              <a:t>«</a:t>
            </a:r>
            <a:r>
              <a:rPr lang="ru-RU" dirty="0"/>
              <a:t>А от тех, кто захватил и удерживает власть в Киеве, </a:t>
            </a:r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требуем незамедлительно прекратить боевые действия</a:t>
            </a:r>
            <a:r>
              <a:rPr lang="ru-RU" dirty="0"/>
              <a:t>. В противном случае вся ответственность за возможное продолжение кровопролития будет целиком и полностью на совести правящего на территории Украины режима»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725"/>
          <a:stretch/>
        </p:blipFill>
        <p:spPr bwMode="auto">
          <a:xfrm>
            <a:off x="4932040" y="4365104"/>
            <a:ext cx="4032448" cy="2393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512079"/>
            <a:ext cx="2400000" cy="12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16948" y="2889255"/>
            <a:ext cx="2419548" cy="1354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96497" y="1512078"/>
            <a:ext cx="2239999" cy="12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8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288"/>
          <a:stretch/>
        </p:blipFill>
        <p:spPr bwMode="auto">
          <a:xfrm>
            <a:off x="4269730" y="2867488"/>
            <a:ext cx="2246486" cy="13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5910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" y="5524428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На протяжении XVIII и XIX веков </a:t>
            </a:r>
            <a:r>
              <a:rPr lang="ru-RU" sz="2000" dirty="0" smtClean="0"/>
              <a:t>Россия присоединила регионы: Прибалтика, </a:t>
            </a:r>
            <a:r>
              <a:rPr lang="ru-RU" sz="2000" dirty="0"/>
              <a:t>Северное </a:t>
            </a:r>
            <a:r>
              <a:rPr lang="ru-RU" sz="2000" dirty="0" smtClean="0"/>
              <a:t>Причерноморье, Кавказ, Финляндия, </a:t>
            </a:r>
            <a:r>
              <a:rPr lang="ru-RU" sz="2000" dirty="0"/>
              <a:t>Средняя </a:t>
            </a:r>
            <a:r>
              <a:rPr lang="ru-RU" sz="2000" dirty="0" smtClean="0"/>
              <a:t>Азия. </a:t>
            </a:r>
          </a:p>
          <a:p>
            <a:pPr algn="ctr"/>
            <a:r>
              <a:rPr lang="ru-RU" sz="2000" dirty="0" smtClean="0"/>
              <a:t>В </a:t>
            </a:r>
            <a:r>
              <a:rPr lang="ru-RU" sz="2000" dirty="0"/>
              <a:t>ходе разделов Речи </a:t>
            </a:r>
            <a:r>
              <a:rPr lang="ru-RU" sz="2000" dirty="0" err="1"/>
              <a:t>Посполитой</a:t>
            </a:r>
            <a:r>
              <a:rPr lang="ru-RU" sz="2000" dirty="0"/>
              <a:t> Россия установила контроль над всеми бывшими землями Руси, за исключением Галиции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7196" y="0"/>
            <a:ext cx="7016804" cy="543802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7504" y="404664"/>
            <a:ext cx="194421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 </a:t>
            </a:r>
            <a:r>
              <a:rPr lang="ru-RU" dirty="0"/>
              <a:t>XVIII </a:t>
            </a:r>
            <a:r>
              <a:rPr lang="ru-RU" dirty="0" smtClean="0"/>
              <a:t>веке </a:t>
            </a:r>
            <a:r>
              <a:rPr lang="ru-RU" dirty="0"/>
              <a:t>земли Причерноморья, присоединённые к России в результате войн с Османской империей, получили название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Новороссия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050" t="-49034" r="27124" b="857"/>
          <a:stretch/>
        </p:blipFill>
        <p:spPr bwMode="auto">
          <a:xfrm>
            <a:off x="107504" y="2361448"/>
            <a:ext cx="1842320" cy="307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3270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" y="5464670"/>
            <a:ext cx="9144000" cy="139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latin typeface="Times New Roman"/>
                <a:ea typeface="Calibri"/>
                <a:cs typeface="Times New Roman"/>
              </a:rPr>
              <a:t>К 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началу XX века </a:t>
            </a:r>
            <a:r>
              <a:rPr lang="ru-RU" sz="2000" dirty="0" smtClean="0">
                <a:latin typeface="Times New Roman"/>
                <a:ea typeface="Calibri"/>
                <a:cs typeface="Times New Roman"/>
              </a:rPr>
              <a:t>Россия 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находилась в состоянии политического, социального и экономического кризиса, потерпела поражение в войне с Японией. </a:t>
            </a:r>
            <a:endParaRPr lang="ru-RU" sz="2000" dirty="0" smtClean="0"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latin typeface="Times New Roman"/>
                <a:ea typeface="Calibri"/>
                <a:cs typeface="Times New Roman"/>
              </a:rPr>
              <a:t>Под 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влиянием революции 1905 года власть пошла на воссоздание парламента, признание основных прав и свобод и частной собственности на землю. </a:t>
            </a:r>
            <a:endParaRPr lang="ru-RU" sz="1600" dirty="0">
              <a:ea typeface="Calibri"/>
              <a:cs typeface="Times New Roman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450774"/>
            <a:ext cx="4740399" cy="3013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5472608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306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95536" y="3776272"/>
            <a:ext cx="3474315" cy="2463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Февральская </a:t>
            </a:r>
            <a:r>
              <a:rPr lang="ru-RU" sz="2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революция 1917 года привела к </a:t>
            </a:r>
            <a:r>
              <a:rPr lang="ru-RU" sz="24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усилению </a:t>
            </a:r>
            <a:r>
              <a:rPr lang="ru-RU" sz="2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сепаратизма, </a:t>
            </a:r>
            <a:r>
              <a:rPr lang="ru-RU" sz="24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24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24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в </a:t>
            </a:r>
            <a:r>
              <a:rPr lang="ru-RU" sz="2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первую очередь польского, украинского и финского.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508105" y="195461"/>
            <a:ext cx="351626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Участие России в Первой мировой войне обострило проблемы внутри государства, что </a:t>
            </a:r>
            <a:r>
              <a:rPr lang="ru-RU" sz="24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привело </a:t>
            </a:r>
            <a:r>
              <a:rPr lang="ru-RU" sz="2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к революции 1917 года и началу Гражданской войны</a:t>
            </a:r>
            <a:endParaRPr lang="ru-RU" sz="2400" dirty="0"/>
          </a:p>
        </p:txBody>
      </p:sp>
      <p:pic>
        <p:nvPicPr>
          <p:cNvPr id="14338" name="Picture 2" descr="https://shorthistory.ru/wp-content/uploads/2021/06/rossija-v-pervoj-mirovoj-vojn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581" y="195461"/>
            <a:ext cx="4842467" cy="333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telegra.ph/file/ccfa4695a8c8d00f7025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2033" y="3664346"/>
            <a:ext cx="4752455" cy="3005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4478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331675"/>
            <a:ext cx="5030256" cy="3434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536" y="3964709"/>
            <a:ext cx="3474315" cy="2704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ru-RU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С 21 сентября по 28 сентября 1917 года по инициативе Украинской Центральной Рады в Киеве прошёл Съезд народов </a:t>
            </a:r>
            <a:r>
              <a:rPr lang="ru-RU" sz="20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России. </a:t>
            </a:r>
            <a:r>
              <a:rPr lang="ru-RU" sz="2000" dirty="0" smtClean="0">
                <a:latin typeface="Times New Roman"/>
                <a:ea typeface="Calibri"/>
                <a:cs typeface="Times New Roman"/>
              </a:rPr>
              <a:t>Основной вопрос,  обсуждаемый 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на </a:t>
            </a:r>
            <a:r>
              <a:rPr lang="ru-RU" sz="2000" dirty="0" smtClean="0">
                <a:latin typeface="Times New Roman"/>
                <a:ea typeface="Calibri"/>
                <a:cs typeface="Times New Roman"/>
              </a:rPr>
              <a:t>съезде - федеративное устройство 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России</a:t>
            </a:r>
            <a:endParaRPr lang="ru-RU" sz="2000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149889" y="620688"/>
            <a:ext cx="387630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4 марта 1917 года 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в Киеве на собрании представителей политических, общественных, культурных и профессиональных организаций было объявлено о создании </a:t>
            </a: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Украинской центральной Рады</a:t>
            </a:r>
            <a:endParaRPr lang="ru-RU" sz="2000" dirty="0">
              <a:solidFill>
                <a:prstClr val="black"/>
              </a:solidFill>
            </a:endParaRPr>
          </a:p>
        </p:txBody>
      </p:sp>
      <p:pic>
        <p:nvPicPr>
          <p:cNvPr id="15364" name="Picture 4" descr="https://avatars.mds.yandex.net/get-zen_doc/197911/pub_5c69a8cefec61f00b2b83507_5c69aa0555507200af85832b/scale_12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718" y="195461"/>
            <a:ext cx="4392488" cy="364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6105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95536" y="3776272"/>
            <a:ext cx="3672408" cy="2858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2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27 января 1918 года </a:t>
            </a:r>
            <a:r>
              <a:rPr lang="ru-RU" sz="24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24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24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в </a:t>
            </a:r>
            <a:r>
              <a:rPr lang="ru-RU" sz="2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Брест-</a:t>
            </a:r>
            <a:r>
              <a:rPr lang="ru-RU" sz="24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Литовске</a:t>
            </a:r>
            <a:endParaRPr lang="ru-RU" sz="2400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подписан сепаратный мирный договор </a:t>
            </a:r>
            <a:r>
              <a:rPr lang="ru-RU" sz="2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между Украинской Народной Республикой и Центральными </a:t>
            </a:r>
            <a:r>
              <a:rPr lang="ru-RU" sz="24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державами</a:t>
            </a:r>
            <a:endParaRPr lang="ru-RU" sz="2400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15816" y="195461"/>
            <a:ext cx="610855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22 декабря (4 января) ВЦИК утвердил декрет о независимости </a:t>
            </a:r>
            <a:r>
              <a:rPr lang="ru-RU" sz="24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Финляндии. III </a:t>
            </a:r>
            <a:r>
              <a:rPr lang="ru-RU" sz="2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Всероссийский съезд Советов 15 (28) января 1918 г. утвердил декреты СНК и ВЦИК о Финляндии.</a:t>
            </a:r>
            <a:endParaRPr lang="ru-RU" sz="24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69199" y="195461"/>
            <a:ext cx="2422783" cy="333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721738" y="2134453"/>
            <a:ext cx="5129148" cy="405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888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77768" y="6085390"/>
            <a:ext cx="8758728" cy="42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ru-RU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В 1922 году 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Украинская ССР стала одним из государств-основателей СССР</a:t>
            </a:r>
            <a:endParaRPr lang="ru-RU" sz="2000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72270" y="5384045"/>
            <a:ext cx="84761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В декабре </a:t>
            </a:r>
            <a:r>
              <a:rPr lang="ru-RU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1917 года 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в </a:t>
            </a:r>
            <a:r>
              <a:rPr lang="ru-RU" sz="2000" dirty="0" smtClean="0">
                <a:latin typeface="Times New Roman"/>
                <a:ea typeface="Calibri"/>
                <a:cs typeface="Times New Roman"/>
              </a:rPr>
              <a:t>Харькове создана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Украинская Народная Республика Советов</a:t>
            </a:r>
            <a:endParaRPr lang="ru-RU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7705" y="235008"/>
            <a:ext cx="7070599" cy="514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4673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11722" y="5445224"/>
            <a:ext cx="8455350" cy="12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Осенью 1939 года </a:t>
            </a:r>
            <a:r>
              <a:rPr lang="ru-RU" sz="2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с началом Второй мировой войны </a:t>
            </a:r>
            <a:r>
              <a:rPr lang="ru-RU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Западная Украина</a:t>
            </a:r>
            <a:r>
              <a:rPr lang="ru-RU" sz="2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по договорённостям СССР с Германией была занята Красной Армией и присоединена к УССР.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190"/>
          <a:stretch/>
        </p:blipFill>
        <p:spPr bwMode="auto">
          <a:xfrm>
            <a:off x="179512" y="144867"/>
            <a:ext cx="7633599" cy="5156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олилиния 3"/>
          <p:cNvSpPr/>
          <p:nvPr/>
        </p:nvSpPr>
        <p:spPr>
          <a:xfrm>
            <a:off x="1841863" y="609548"/>
            <a:ext cx="5971248" cy="4835676"/>
          </a:xfrm>
          <a:custGeom>
            <a:avLst/>
            <a:gdLst>
              <a:gd name="connsiteX0" fmla="*/ 5982788 w 5982788"/>
              <a:gd name="connsiteY0" fmla="*/ 4835676 h 4835676"/>
              <a:gd name="connsiteX1" fmla="*/ 1476103 w 5982788"/>
              <a:gd name="connsiteY1" fmla="*/ 237551 h 4835676"/>
              <a:gd name="connsiteX2" fmla="*/ 0 w 5982788"/>
              <a:gd name="connsiteY2" fmla="*/ 616373 h 4835676"/>
              <a:gd name="connsiteX3" fmla="*/ 0 w 5982788"/>
              <a:gd name="connsiteY3" fmla="*/ 616373 h 4835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2788" h="4835676">
                <a:moveTo>
                  <a:pt x="5982788" y="4835676"/>
                </a:moveTo>
                <a:cubicBezTo>
                  <a:pt x="4228011" y="2888222"/>
                  <a:pt x="2473234" y="940768"/>
                  <a:pt x="1476103" y="237551"/>
                </a:cubicBezTo>
                <a:cubicBezTo>
                  <a:pt x="478972" y="-465666"/>
                  <a:pt x="0" y="616373"/>
                  <a:pt x="0" y="616373"/>
                </a:cubicBezTo>
                <a:lnTo>
                  <a:pt x="0" y="616373"/>
                </a:lnTo>
              </a:path>
            </a:pathLst>
          </a:custGeom>
          <a:ln w="76200"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44693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512" y="5373216"/>
            <a:ext cx="8964488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В 1940 году по договорённости с Румынией к УССР была присоединена южная часть Бессарабии, Северная </a:t>
            </a:r>
            <a:r>
              <a:rPr lang="ru-RU" sz="2000" dirty="0" err="1">
                <a:latin typeface="Times New Roman"/>
                <a:ea typeface="Calibri"/>
                <a:cs typeface="Times New Roman"/>
              </a:rPr>
              <a:t>Буковина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 и Область Герца. </a:t>
            </a:r>
            <a:r>
              <a:rPr lang="ru-RU" sz="2000" dirty="0" smtClean="0">
                <a:latin typeface="Times New Roman"/>
                <a:ea typeface="Calibri"/>
                <a:cs typeface="Times New Roman"/>
              </a:rPr>
              <a:t>Одновременно 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в состав новообразованной Молдавской ССР из состава Украинской ССР была передана значительная часть упразднённой Молдавской АССР.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190"/>
          <a:stretch/>
        </p:blipFill>
        <p:spPr bwMode="auto">
          <a:xfrm>
            <a:off x="179512" y="144867"/>
            <a:ext cx="7633599" cy="5156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Скругленная соединительная линия 2"/>
          <p:cNvCxnSpPr/>
          <p:nvPr/>
        </p:nvCxnSpPr>
        <p:spPr>
          <a:xfrm rot="10800000">
            <a:off x="3491880" y="4073077"/>
            <a:ext cx="1872208" cy="1368152"/>
          </a:xfrm>
          <a:prstGeom prst="curvedConnector3">
            <a:avLst>
              <a:gd name="adj1" fmla="val 78730"/>
            </a:avLst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Скругленная соединительная линия 7"/>
          <p:cNvCxnSpPr/>
          <p:nvPr/>
        </p:nvCxnSpPr>
        <p:spPr>
          <a:xfrm rot="10800000">
            <a:off x="2051720" y="2636913"/>
            <a:ext cx="3546140" cy="2804317"/>
          </a:xfrm>
          <a:prstGeom prst="curvedConnector3">
            <a:avLst>
              <a:gd name="adj1" fmla="val 50000"/>
            </a:avLst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652314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962</Words>
  <Application>Microsoft Office PowerPoint</Application>
  <PresentationFormat>Экран (4:3)</PresentationFormat>
  <Paragraphs>70</Paragraphs>
  <Slides>13</Slides>
  <Notes>12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</cp:revision>
  <dcterms:created xsi:type="dcterms:W3CDTF">2022-03-16T08:48:13Z</dcterms:created>
  <dcterms:modified xsi:type="dcterms:W3CDTF">2022-03-16T08:55:13Z</dcterms:modified>
</cp:coreProperties>
</file>